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4" r:id="rId4"/>
    <p:sldId id="267" r:id="rId5"/>
    <p:sldId id="258" r:id="rId6"/>
    <p:sldId id="259" r:id="rId7"/>
    <p:sldId id="260" r:id="rId8"/>
    <p:sldId id="261" r:id="rId9"/>
    <p:sldId id="269" r:id="rId10"/>
    <p:sldId id="265" r:id="rId11"/>
    <p:sldId id="266" r:id="rId12"/>
    <p:sldId id="268" r:id="rId13"/>
    <p:sldId id="262"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2021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58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1526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35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587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3692283"/>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717580" y="5512951"/>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6090078"/>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191313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2275440"/>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53899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 [Take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2575387"/>
            <a:ext cx="12541036" cy="49750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market is in BUY zone, then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[Bear Market] : If that position is already achieved, while market is in buy zone, then follow a rule of buying the index: BUY of 10% GOLD + Emergency Fund price equivalent for every 2% fall of the index to tackle war or covid like exceptional situation as per the rule for selling of reserve to buy indices until 80% reserve is exhausted.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the market is in SELL zone,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[Bull Market] : If that position is already achieved in SELL zone, then follow a rule of selling the index: sell the index of amount equivalent to 5% of should be allocated for reserve, for every 2% rise of the index 200% of the reserve accumulated.</a:t>
            </a:r>
            <a:endParaRPr lang="en-US" sz="1750" dirty="0"/>
          </a:p>
        </p:txBody>
      </p:sp>
    </p:spTree>
    <p:extLst>
      <p:ext uri="{BB962C8B-B14F-4D97-AF65-F5344CB8AC3E}">
        <p14:creationId xmlns:p14="http://schemas.microsoft.com/office/powerpoint/2010/main" val="109130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602768" y="1410288"/>
            <a:ext cx="10989639" cy="531174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Progress..</a:t>
            </a:r>
            <a:endParaRPr lang="en-US" sz="4374" dirty="0"/>
          </a:p>
        </p:txBody>
      </p:sp>
      <p:sp>
        <p:nvSpPr>
          <p:cNvPr id="9" name="Text 5"/>
          <p:cNvSpPr/>
          <p:nvPr/>
        </p:nvSpPr>
        <p:spPr>
          <a:xfrm>
            <a:off x="2434975"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Done</a:t>
            </a:r>
            <a:endParaRPr lang="en-US" sz="2187" dirty="0"/>
          </a:p>
        </p:txBody>
      </p:sp>
      <p:sp>
        <p:nvSpPr>
          <p:cNvPr id="10" name="Text 6"/>
          <p:cNvSpPr/>
          <p:nvPr/>
        </p:nvSpPr>
        <p:spPr>
          <a:xfrm>
            <a:off x="2434975" y="3948162"/>
            <a:ext cx="482243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Data Analysis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nifty 50 price pred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Mid cap 150 price pred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small cap 250 price pred – 100% complete</a:t>
            </a:r>
          </a:p>
          <a:p>
            <a:pPr marL="0" indent="0">
              <a:lnSpc>
                <a:spcPts val="2799"/>
              </a:lnSpc>
              <a:buNone/>
            </a:pPr>
            <a:r>
              <a:rPr lang="en-US" sz="1750" dirty="0">
                <a:solidFill>
                  <a:srgbClr val="CFCBBF"/>
                </a:solidFill>
                <a:latin typeface="Raleway" pitchFamily="34" charset="0"/>
              </a:rPr>
              <a:t>Risk score analyzer – 80% complete</a:t>
            </a:r>
            <a:endParaRPr lang="en-US" sz="1750" dirty="0"/>
          </a:p>
        </p:txBody>
      </p:sp>
      <p:sp>
        <p:nvSpPr>
          <p:cNvPr id="13" name="Text 9"/>
          <p:cNvSpPr/>
          <p:nvPr/>
        </p:nvSpPr>
        <p:spPr>
          <a:xfrm>
            <a:off x="8201690"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Todo</a:t>
            </a:r>
          </a:p>
        </p:txBody>
      </p:sp>
      <p:sp>
        <p:nvSpPr>
          <p:cNvPr id="14" name="Text 10"/>
          <p:cNvSpPr/>
          <p:nvPr/>
        </p:nvSpPr>
        <p:spPr>
          <a:xfrm>
            <a:off x="8201690" y="4066158"/>
            <a:ext cx="325399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rPr>
              <a:t>Risk score analyzer [20%]</a:t>
            </a:r>
            <a:endParaRPr lang="en-US" sz="1750" dirty="0">
              <a:solidFill>
                <a:srgbClr val="CFCBBF"/>
              </a:solidFill>
              <a:latin typeface="Raleway" pitchFamily="34" charset="0"/>
              <a:ea typeface="Raleway" pitchFamily="34" charset="-122"/>
              <a:cs typeface="Raleway" pitchFamily="34" charset="-120"/>
            </a:endParaRP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MMI Job</a:t>
            </a:r>
          </a:p>
          <a:p>
            <a:pPr marL="0" indent="0">
              <a:lnSpc>
                <a:spcPts val="2799"/>
              </a:lnSpc>
              <a:buNone/>
            </a:pPr>
            <a:r>
              <a:rPr lang="en-US" sz="1750" dirty="0">
                <a:solidFill>
                  <a:srgbClr val="CFCBBF"/>
                </a:solidFill>
                <a:latin typeface="Raleway" pitchFamily="34" charset="0"/>
              </a:rPr>
              <a:t>Core logic</a:t>
            </a:r>
          </a:p>
          <a:p>
            <a:pPr marL="0" indent="0">
              <a:lnSpc>
                <a:spcPts val="2799"/>
              </a:lnSpc>
              <a:buNone/>
            </a:pPr>
            <a:r>
              <a:rPr lang="en-US" sz="1750" dirty="0">
                <a:solidFill>
                  <a:srgbClr val="CFCBBF"/>
                </a:solidFill>
                <a:latin typeface="Raleway" pitchFamily="34" charset="0"/>
              </a:rPr>
              <a:t>workflow wrapper</a:t>
            </a:r>
            <a:endParaRPr lang="en-US" sz="1750" dirty="0"/>
          </a:p>
        </p:txBody>
      </p:sp>
    </p:spTree>
    <p:extLst>
      <p:ext uri="{BB962C8B-B14F-4D97-AF65-F5344CB8AC3E}">
        <p14:creationId xmlns:p14="http://schemas.microsoft.com/office/powerpoint/2010/main" val="400935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274"/>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4935" y="1164446"/>
            <a:ext cx="12035483" cy="6428156"/>
          </a:xfrm>
          <a:prstGeom prst="rect">
            <a:avLst/>
          </a:prstGeom>
          <a:solidFill>
            <a:srgbClr val="1B1C1D"/>
          </a:solidFill>
          <a:ln/>
        </p:spPr>
        <p:txBody>
          <a:bodyPr/>
          <a:lstStyle/>
          <a:p>
            <a:endParaRPr lang="en-IN" dirty="0"/>
          </a:p>
        </p:txBody>
      </p:sp>
      <p:sp>
        <p:nvSpPr>
          <p:cNvPr id="4" name="Text 1"/>
          <p:cNvSpPr/>
          <p:nvPr/>
        </p:nvSpPr>
        <p:spPr>
          <a:xfrm>
            <a:off x="1760220" y="172592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Why index investment?</a:t>
            </a:r>
            <a:endParaRPr lang="en-US" sz="4374" dirty="0"/>
          </a:p>
        </p:txBody>
      </p:sp>
      <p:sp>
        <p:nvSpPr>
          <p:cNvPr id="6" name="Text 3"/>
          <p:cNvSpPr/>
          <p:nvPr/>
        </p:nvSpPr>
        <p:spPr>
          <a:xfrm>
            <a:off x="3435277" y="2915944"/>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Cash is loosing its value over time, due to inflation</a:t>
            </a:r>
            <a:endParaRPr lang="en-US" sz="1750" dirty="0"/>
          </a:p>
        </p:txBody>
      </p:sp>
      <p:sp>
        <p:nvSpPr>
          <p:cNvPr id="11" name="Text 3">
            <a:extLst>
              <a:ext uri="{FF2B5EF4-FFF2-40B4-BE49-F238E27FC236}">
                <a16:creationId xmlns:a16="http://schemas.microsoft.com/office/drawing/2014/main" id="{7E30555A-B037-A9C2-245F-C1E9A7A0E997}"/>
              </a:ext>
            </a:extLst>
          </p:cNvPr>
          <p:cNvSpPr/>
          <p:nvPr/>
        </p:nvSpPr>
        <p:spPr>
          <a:xfrm>
            <a:off x="3435276" y="3452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Due to cyclical nature of business and questionable long term probability of sustainability of growth of a kind of business led us to invest in bucket of top-N companies i.e. indexes in stead of choosing single/few focused companies for long term investment.</a:t>
            </a:r>
            <a:endParaRPr lang="en-US" sz="1750" dirty="0"/>
          </a:p>
        </p:txBody>
      </p:sp>
      <p:sp>
        <p:nvSpPr>
          <p:cNvPr id="12" name="Text 3">
            <a:extLst>
              <a:ext uri="{FF2B5EF4-FFF2-40B4-BE49-F238E27FC236}">
                <a16:creationId xmlns:a16="http://schemas.microsoft.com/office/drawing/2014/main" id="{DB58898A-F7DF-C6D8-A54C-0A5FE22BC892}"/>
              </a:ext>
            </a:extLst>
          </p:cNvPr>
          <p:cNvSpPr/>
          <p:nvPr/>
        </p:nvSpPr>
        <p:spPr>
          <a:xfrm>
            <a:off x="2746910" y="5162517"/>
            <a:ext cx="7609441" cy="495076"/>
          </a:xfrm>
          <a:prstGeom prst="rect">
            <a:avLst/>
          </a:prstGeom>
          <a:noFill/>
          <a:ln/>
        </p:spPr>
        <p:txBody>
          <a:bodyPr wrap="square" rtlCol="0" anchor="t"/>
          <a:lstStyle/>
          <a:p>
            <a:pPr marL="0" indent="0">
              <a:lnSpc>
                <a:spcPts val="2799"/>
              </a:lnSpc>
              <a:buNone/>
            </a:pPr>
            <a:endParaRPr lang="en-US" sz="1750" dirty="0"/>
          </a:p>
        </p:txBody>
      </p:sp>
      <p:sp>
        <p:nvSpPr>
          <p:cNvPr id="14" name="Text 3">
            <a:extLst>
              <a:ext uri="{FF2B5EF4-FFF2-40B4-BE49-F238E27FC236}">
                <a16:creationId xmlns:a16="http://schemas.microsoft.com/office/drawing/2014/main" id="{4ACFECB0-AA85-55B2-237D-36EAD046062D}"/>
              </a:ext>
            </a:extLst>
          </p:cNvPr>
          <p:cNvSpPr/>
          <p:nvPr/>
        </p:nvSpPr>
        <p:spPr>
          <a:xfrm>
            <a:off x="3435277" y="5167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per Warren Buffett’s value investing principle, not only buy index when cheaper but also capture the momentum by buying fastest growing indices to profit from bull run and also hedge the portfolio by investing in gold and money market during worst fall of market to protect the capital.</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5993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511087"/>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003492" y="1304817"/>
            <a:ext cx="13178962" cy="6333801"/>
          </a:xfrm>
          <a:prstGeom prst="rect">
            <a:avLst/>
          </a:prstGeom>
          <a:solidFill>
            <a:srgbClr val="1B1C1D">
              <a:alpha val="80000"/>
            </a:srgbClr>
          </a:solidFill>
          <a:ln/>
        </p:spPr>
      </p:sp>
      <p:sp>
        <p:nvSpPr>
          <p:cNvPr id="6" name="Text 2"/>
          <p:cNvSpPr/>
          <p:nvPr/>
        </p:nvSpPr>
        <p:spPr>
          <a:xfrm>
            <a:off x="1431817" y="159476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Market Mood Index (MMI)</a:t>
            </a:r>
            <a:endParaRPr lang="en-US" sz="4374" dirty="0"/>
          </a:p>
        </p:txBody>
      </p:sp>
      <p:sp>
        <p:nvSpPr>
          <p:cNvPr id="9" name="Text 5"/>
          <p:cNvSpPr/>
          <p:nvPr/>
        </p:nvSpPr>
        <p:spPr>
          <a:xfrm>
            <a:off x="2911929" y="3359720"/>
            <a:ext cx="2385255" cy="267207"/>
          </a:xfrm>
          <a:prstGeom prst="rect">
            <a:avLst/>
          </a:prstGeom>
          <a:noFill/>
          <a:ln/>
        </p:spPr>
        <p:txBody>
          <a:bodyPr wrap="none" rtlCol="0" anchor="t"/>
          <a:lstStyle/>
          <a:p>
            <a:pPr marL="0" indent="0">
              <a:lnSpc>
                <a:spcPts val="2734"/>
              </a:lnSpc>
              <a:buNone/>
            </a:pPr>
            <a:r>
              <a:rPr lang="en-US" sz="2300" dirty="0">
                <a:solidFill>
                  <a:srgbClr val="AE8625"/>
                </a:solidFill>
                <a:latin typeface="Prata" pitchFamily="34" charset="0"/>
                <a:ea typeface="Prata" pitchFamily="34" charset="-122"/>
              </a:rPr>
              <a:t>Buy Zone</a:t>
            </a:r>
            <a:endParaRPr lang="en-US" sz="2300" dirty="0"/>
          </a:p>
        </p:txBody>
      </p:sp>
      <p:sp>
        <p:nvSpPr>
          <p:cNvPr id="10" name="Text 6"/>
          <p:cNvSpPr/>
          <p:nvPr/>
        </p:nvSpPr>
        <p:spPr>
          <a:xfrm>
            <a:off x="1856803" y="4094025"/>
            <a:ext cx="5554980" cy="2461770"/>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over-sold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fear/extreme-fear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below 40</a:t>
            </a:r>
            <a:endParaRPr lang="en-US" sz="1750" dirty="0"/>
          </a:p>
        </p:txBody>
      </p:sp>
      <p:sp>
        <p:nvSpPr>
          <p:cNvPr id="13" name="Text 9"/>
          <p:cNvSpPr/>
          <p:nvPr/>
        </p:nvSpPr>
        <p:spPr>
          <a:xfrm>
            <a:off x="7744045" y="3369516"/>
            <a:ext cx="2385255" cy="267207"/>
          </a:xfrm>
          <a:prstGeom prst="rect">
            <a:avLst/>
          </a:prstGeom>
          <a:noFill/>
          <a:ln/>
        </p:spPr>
        <p:txBody>
          <a:bodyPr wrap="none" rtlCol="0" anchor="t"/>
          <a:lstStyle/>
          <a:p>
            <a:pPr marL="0" indent="0">
              <a:lnSpc>
                <a:spcPts val="2734"/>
              </a:lnSpc>
              <a:buNone/>
            </a:pPr>
            <a:r>
              <a:rPr lang="en-US" sz="2400" dirty="0">
                <a:solidFill>
                  <a:srgbClr val="AE8625"/>
                </a:solidFill>
                <a:latin typeface="Prata" pitchFamily="34" charset="0"/>
                <a:ea typeface="Prata" pitchFamily="34" charset="-122"/>
              </a:rPr>
              <a:t>Sell Zone</a:t>
            </a:r>
          </a:p>
        </p:txBody>
      </p:sp>
      <p:sp>
        <p:nvSpPr>
          <p:cNvPr id="14" name="Text 10"/>
          <p:cNvSpPr/>
          <p:nvPr/>
        </p:nvSpPr>
        <p:spPr>
          <a:xfrm>
            <a:off x="7411784" y="4012153"/>
            <a:ext cx="6380252" cy="218824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over-bought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greedy/extreme-greedy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above 75</a:t>
            </a:r>
            <a:endParaRPr lang="en-US" sz="1750" dirty="0"/>
          </a:p>
        </p:txBody>
      </p:sp>
    </p:spTree>
    <p:extLst>
      <p:ext uri="{BB962C8B-B14F-4D97-AF65-F5344CB8AC3E}">
        <p14:creationId xmlns:p14="http://schemas.microsoft.com/office/powerpoint/2010/main" val="1439545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1381</TotalTime>
  <Words>1502</Words>
  <Application>Microsoft Office PowerPoint</Application>
  <PresentationFormat>Custom</PresentationFormat>
  <Paragraphs>111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15</cp:revision>
  <dcterms:created xsi:type="dcterms:W3CDTF">2024-05-11T18:58:04Z</dcterms:created>
  <dcterms:modified xsi:type="dcterms:W3CDTF">2024-05-13T14:37:45Z</dcterms:modified>
</cp:coreProperties>
</file>